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4"/>
  </p:notesMasterIdLst>
  <p:sldIdLst>
    <p:sldId id="272" r:id="rId2"/>
    <p:sldId id="271"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62" autoAdjust="0"/>
    <p:restoredTop sz="94660"/>
  </p:normalViewPr>
  <p:slideViewPr>
    <p:cSldViewPr showGuides="1">
      <p:cViewPr varScale="1">
        <p:scale>
          <a:sx n="68" d="100"/>
          <a:sy n="68" d="100"/>
        </p:scale>
        <p:origin x="10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D89A5A9-0AE8-4E3A-85FB-DF9844DBF227}" type="datetimeFigureOut">
              <a:rPr kumimoji="1" lang="ja-JP" altLang="en-US" smtClean="0"/>
              <a:t>2021/5/29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E79BC7F-0B56-4481-91DA-65488C54B091}" type="slidenum">
              <a:rPr kumimoji="1" lang="ja-JP" altLang="en-US" smtClean="0"/>
              <a:t>‹#›</a:t>
            </a:fld>
            <a:endParaRPr kumimoji="1" lang="ja-JP" altLang="en-US"/>
          </a:p>
        </p:txBody>
      </p:sp>
    </p:spTree>
    <p:extLst>
      <p:ext uri="{BB962C8B-B14F-4D97-AF65-F5344CB8AC3E}">
        <p14:creationId xmlns:p14="http://schemas.microsoft.com/office/powerpoint/2010/main" val="8392416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219E67-954B-4560-9E59-17CCE1FA8D07}" type="datetime1">
              <a:rPr kumimoji="1" lang="ja-JP" altLang="en-US" smtClean="0"/>
              <a:t>2021/5/29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1125060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8244C0-D6FB-4651-AD21-D41D7CA3E55D}" type="datetime1">
              <a:rPr kumimoji="1" lang="ja-JP" altLang="en-US" smtClean="0"/>
              <a:t>2021/5/29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361453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9C265-3B94-41CC-8279-5A6F2AA80FA2}" type="datetime1">
              <a:rPr kumimoji="1" lang="ja-JP" altLang="en-US" smtClean="0"/>
              <a:t>2021/5/29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2031264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A9A303-15BE-4928-8B7C-6771CBEB8F5B}" type="datetime1">
              <a:rPr kumimoji="1" lang="ja-JP" altLang="en-US" smtClean="0"/>
              <a:t>2021/5/29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203722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81D372-2E80-43A4-B0AB-AC2E2521D18F}" type="datetime1">
              <a:rPr kumimoji="1" lang="ja-JP" altLang="en-US" smtClean="0"/>
              <a:t>2021/5/29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414616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B44DE1-45D7-41D5-9347-458352B1AA48}" type="datetime1">
              <a:rPr kumimoji="1" lang="ja-JP" altLang="en-US" smtClean="0"/>
              <a:t>2021/5/29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329174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744C69-4A10-4A71-BC6F-739EF34E9410}" type="datetime1">
              <a:rPr kumimoji="1" lang="ja-JP" altLang="en-US" smtClean="0"/>
              <a:t>2021/5/29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141306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D945F7-DA0E-416B-A58B-066FE8FEDD0A}" type="datetime1">
              <a:rPr kumimoji="1" lang="ja-JP" altLang="en-US" smtClean="0"/>
              <a:t>2021/5/29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4201465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F52AD-B5A7-4DFF-8931-6624E7809A95}" type="datetime1">
              <a:rPr kumimoji="1" lang="ja-JP" altLang="en-US" smtClean="0"/>
              <a:t>2021/5/29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106311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650C54-E2E7-45E8-8639-A659D0EA98E3}" type="datetime1">
              <a:rPr kumimoji="1" lang="ja-JP" altLang="en-US" smtClean="0"/>
              <a:t>2021/5/29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84801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FDF754-C38A-4DC5-A9ED-9B79F97949AC}" type="datetime1">
              <a:rPr kumimoji="1" lang="ja-JP" altLang="en-US" smtClean="0"/>
              <a:t>2021/5/29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1849815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EA1FC-898D-4790-8442-564E81F60344}" type="datetime1">
              <a:rPr kumimoji="1" lang="ja-JP" altLang="en-US" smtClean="0"/>
              <a:t>2021/5/29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46CB5-0B61-4A99-B306-2B1358E28DD5}" type="slidenum">
              <a:rPr kumimoji="1" lang="ja-JP" altLang="en-US" smtClean="0"/>
              <a:t>‹#›</a:t>
            </a:fld>
            <a:endParaRPr kumimoji="1" lang="ja-JP" altLang="en-US"/>
          </a:p>
        </p:txBody>
      </p:sp>
    </p:spTree>
    <p:extLst>
      <p:ext uri="{BB962C8B-B14F-4D97-AF65-F5344CB8AC3E}">
        <p14:creationId xmlns:p14="http://schemas.microsoft.com/office/powerpoint/2010/main" val="8196079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488964"/>
            <a:ext cx="9144000"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291130" y="130417"/>
            <a:ext cx="8494634"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Arial" panose="020B0604020202020204" pitchFamily="34" charset="0"/>
              </a:rPr>
              <a:t>利用者向けデジタル活用支援推進事業（地域連携型）　事業全体概要図　</a:t>
            </a:r>
            <a:r>
              <a:rPr kumimoji="1" lang="en-US" altLang="ja-JP" sz="18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Arial" panose="020B0604020202020204" pitchFamily="34" charset="0"/>
              </a:rPr>
              <a:t>1/2</a:t>
            </a:r>
          </a:p>
        </p:txBody>
      </p:sp>
      <p:graphicFrame>
        <p:nvGraphicFramePr>
          <p:cNvPr id="5" name="表 4"/>
          <p:cNvGraphicFramePr>
            <a:graphicFrameLocks noGrp="1"/>
          </p:cNvGraphicFramePr>
          <p:nvPr/>
        </p:nvGraphicFramePr>
        <p:xfrm>
          <a:off x="175260" y="584200"/>
          <a:ext cx="8778239" cy="368300"/>
        </p:xfrm>
        <a:graphic>
          <a:graphicData uri="http://schemas.openxmlformats.org/drawingml/2006/table">
            <a:tbl>
              <a:tblPr firstRow="1" bandRow="1">
                <a:tableStyleId>{2D5ABB26-0587-4C30-8999-92F81FD0307C}</a:tableStyleId>
              </a:tblPr>
              <a:tblGrid>
                <a:gridCol w="2194560">
                  <a:extLst>
                    <a:ext uri="{9D8B030D-6E8A-4147-A177-3AD203B41FA5}">
                      <a16:colId xmlns:a16="http://schemas.microsoft.com/office/drawing/2014/main" val="20000"/>
                    </a:ext>
                  </a:extLst>
                </a:gridCol>
                <a:gridCol w="6583679">
                  <a:extLst>
                    <a:ext uri="{9D8B030D-6E8A-4147-A177-3AD203B41FA5}">
                      <a16:colId xmlns:a16="http://schemas.microsoft.com/office/drawing/2014/main" val="20001"/>
                    </a:ext>
                  </a:extLst>
                </a:gridCol>
              </a:tblGrid>
              <a:tr h="368300">
                <a:tc>
                  <a:txBody>
                    <a:bodyPr/>
                    <a:lstStyle/>
                    <a:p>
                      <a:r>
                        <a:rPr kumimoji="1" lang="ja-JP" altLang="en-US" dirty="0"/>
                        <a:t>申請者名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テキスト ボックス 1"/>
          <p:cNvSpPr txBox="1"/>
          <p:nvPr/>
        </p:nvSpPr>
        <p:spPr>
          <a:xfrm>
            <a:off x="0" y="0"/>
            <a:ext cx="75212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様式３号</a:t>
            </a:r>
          </a:p>
        </p:txBody>
      </p:sp>
      <p:sp>
        <p:nvSpPr>
          <p:cNvPr id="43" name="正方形/長方形 42"/>
          <p:cNvSpPr/>
          <p:nvPr/>
        </p:nvSpPr>
        <p:spPr>
          <a:xfrm>
            <a:off x="887099" y="1870747"/>
            <a:ext cx="7981899" cy="523220"/>
          </a:xfrm>
          <a:prstGeom prst="rect">
            <a:avLst/>
          </a:prstGeom>
          <a:noFill/>
        </p:spPr>
        <p:txBody>
          <a:bodyPr wrap="square">
            <a:spAutoFit/>
          </a:bodyPr>
          <a:lstStyle/>
          <a:p>
            <a:pPr marL="182563" marR="0" lvl="0" indent="-182563" algn="just"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 </a:t>
            </a:r>
            <a:r>
              <a:rPr kumimoji="1" lang="ja-JP" altLang="en-US" sz="1400" b="0" i="0" u="none" strike="noStrike" kern="100" cap="none" spc="0" normalizeH="0" baseline="0" noProof="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基本講座</a:t>
            </a: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、応用講座の、実施コマ数、支援員数等、講習会等実施の全体概要について、記載してください。</a:t>
            </a:r>
            <a:endParaRPr kumimoji="1" lang="ja-JP"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endParaRPr>
          </a:p>
        </p:txBody>
      </p:sp>
      <p:graphicFrame>
        <p:nvGraphicFramePr>
          <p:cNvPr id="39" name="表 39">
            <a:extLst>
              <a:ext uri="{FF2B5EF4-FFF2-40B4-BE49-F238E27FC236}">
                <a16:creationId xmlns:a16="http://schemas.microsoft.com/office/drawing/2014/main" id="{972F111D-A664-4B9F-927B-001F9FC7F7D0}"/>
              </a:ext>
            </a:extLst>
          </p:cNvPr>
          <p:cNvGraphicFramePr>
            <a:graphicFrameLocks noGrp="1"/>
          </p:cNvGraphicFramePr>
          <p:nvPr>
            <p:extLst>
              <p:ext uri="{D42A27DB-BD31-4B8C-83A1-F6EECF244321}">
                <p14:modId xmlns:p14="http://schemas.microsoft.com/office/powerpoint/2010/main" val="162637818"/>
              </p:ext>
            </p:extLst>
          </p:nvPr>
        </p:nvGraphicFramePr>
        <p:xfrm>
          <a:off x="399466" y="4237457"/>
          <a:ext cx="8615511" cy="828040"/>
        </p:xfrm>
        <a:graphic>
          <a:graphicData uri="http://schemas.openxmlformats.org/drawingml/2006/table">
            <a:tbl>
              <a:tblPr firstRow="1" bandRow="1">
                <a:tableStyleId>{5C22544A-7EE6-4342-B048-85BDC9FD1C3A}</a:tableStyleId>
              </a:tblPr>
              <a:tblGrid>
                <a:gridCol w="947080">
                  <a:extLst>
                    <a:ext uri="{9D8B030D-6E8A-4147-A177-3AD203B41FA5}">
                      <a16:colId xmlns:a16="http://schemas.microsoft.com/office/drawing/2014/main" val="258361118"/>
                    </a:ext>
                  </a:extLst>
                </a:gridCol>
                <a:gridCol w="1173551">
                  <a:extLst>
                    <a:ext uri="{9D8B030D-6E8A-4147-A177-3AD203B41FA5}">
                      <a16:colId xmlns:a16="http://schemas.microsoft.com/office/drawing/2014/main" val="1907046442"/>
                    </a:ext>
                  </a:extLst>
                </a:gridCol>
                <a:gridCol w="1579219">
                  <a:extLst>
                    <a:ext uri="{9D8B030D-6E8A-4147-A177-3AD203B41FA5}">
                      <a16:colId xmlns:a16="http://schemas.microsoft.com/office/drawing/2014/main" val="1358353716"/>
                    </a:ext>
                  </a:extLst>
                </a:gridCol>
                <a:gridCol w="1013069">
                  <a:extLst>
                    <a:ext uri="{9D8B030D-6E8A-4147-A177-3AD203B41FA5}">
                      <a16:colId xmlns:a16="http://schemas.microsoft.com/office/drawing/2014/main" val="3359930882"/>
                    </a:ext>
                  </a:extLst>
                </a:gridCol>
                <a:gridCol w="1018736">
                  <a:extLst>
                    <a:ext uri="{9D8B030D-6E8A-4147-A177-3AD203B41FA5}">
                      <a16:colId xmlns:a16="http://schemas.microsoft.com/office/drawing/2014/main" val="2485195197"/>
                    </a:ext>
                  </a:extLst>
                </a:gridCol>
                <a:gridCol w="1285520">
                  <a:extLst>
                    <a:ext uri="{9D8B030D-6E8A-4147-A177-3AD203B41FA5}">
                      <a16:colId xmlns:a16="http://schemas.microsoft.com/office/drawing/2014/main" val="3040673181"/>
                    </a:ext>
                  </a:extLst>
                </a:gridCol>
                <a:gridCol w="1598336">
                  <a:extLst>
                    <a:ext uri="{9D8B030D-6E8A-4147-A177-3AD203B41FA5}">
                      <a16:colId xmlns:a16="http://schemas.microsoft.com/office/drawing/2014/main" val="929441181"/>
                    </a:ext>
                  </a:extLst>
                </a:gridCol>
              </a:tblGrid>
              <a:tr h="370840">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マイナンバーカード</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マイナポータル</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マイナポイント</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HG丸ｺﾞｼｯｸM-PRO" panose="020F0600000000000000" pitchFamily="50" charset="-128"/>
                          <a:ea typeface="HG丸ｺﾞｼｯｸM-PRO" panose="020F0600000000000000" pitchFamily="50" charset="-128"/>
                        </a:rPr>
                        <a:t>e-Tax</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オンライン診療</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地域オンライン行政</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3985451"/>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実施コマ数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215270"/>
                  </a:ext>
                </a:extLst>
              </a:tr>
            </a:tbl>
          </a:graphicData>
        </a:graphic>
      </p:graphicFrame>
      <p:sp>
        <p:nvSpPr>
          <p:cNvPr id="16" name="正方形/長方形 15">
            <a:extLst>
              <a:ext uri="{FF2B5EF4-FFF2-40B4-BE49-F238E27FC236}">
                <a16:creationId xmlns:a16="http://schemas.microsoft.com/office/drawing/2014/main" id="{ED571231-EED8-4CF1-8C27-94A83F7E3D53}"/>
              </a:ext>
            </a:extLst>
          </p:cNvPr>
          <p:cNvSpPr/>
          <p:nvPr/>
        </p:nvSpPr>
        <p:spPr>
          <a:xfrm>
            <a:off x="971600" y="1019421"/>
            <a:ext cx="7709108" cy="523220"/>
          </a:xfrm>
          <a:prstGeom prst="rect">
            <a:avLst/>
          </a:prstGeom>
          <a:noFill/>
        </p:spPr>
        <p:txBody>
          <a:bodyPr wrap="square">
            <a:spAutoFit/>
          </a:bodyPr>
          <a:lstStyle/>
          <a:p>
            <a:pPr marL="182563" marR="0" lvl="0" indent="-182563" algn="just"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 </a:t>
            </a: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申請者の組織</a:t>
            </a:r>
            <a:r>
              <a:rPr kumimoji="1" lang="en-US"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a:t>
            </a: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連携自治体を含む。</a:t>
            </a:r>
            <a:r>
              <a:rPr kumimoji="1" lang="en-US"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a:t>
            </a: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の企画・実施等それぞれの役割分担及び講習会等の実施予定場所について、記載してください。</a:t>
            </a:r>
            <a:endParaRPr kumimoji="1" lang="ja-JP"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8" name="Text Box 38">
            <a:extLst>
              <a:ext uri="{FF2B5EF4-FFF2-40B4-BE49-F238E27FC236}">
                <a16:creationId xmlns:a16="http://schemas.microsoft.com/office/drawing/2014/main" id="{E4911F7D-21BF-49D2-AD8A-1062B226641D}"/>
              </a:ext>
            </a:extLst>
          </p:cNvPr>
          <p:cNvSpPr txBox="1">
            <a:spLocks noChangeArrowheads="1"/>
          </p:cNvSpPr>
          <p:nvPr/>
        </p:nvSpPr>
        <p:spPr bwMode="auto">
          <a:xfrm>
            <a:off x="200275" y="1052029"/>
            <a:ext cx="771325" cy="312701"/>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体制図</a:t>
            </a:r>
          </a:p>
        </p:txBody>
      </p:sp>
      <p:sp>
        <p:nvSpPr>
          <p:cNvPr id="19" name="Text Box 38">
            <a:extLst>
              <a:ext uri="{FF2B5EF4-FFF2-40B4-BE49-F238E27FC236}">
                <a16:creationId xmlns:a16="http://schemas.microsoft.com/office/drawing/2014/main" id="{978BEFC0-C7FB-4572-84B9-D00EA06C8FAF}"/>
              </a:ext>
            </a:extLst>
          </p:cNvPr>
          <p:cNvSpPr txBox="1">
            <a:spLocks noChangeArrowheads="1"/>
          </p:cNvSpPr>
          <p:nvPr/>
        </p:nvSpPr>
        <p:spPr bwMode="auto">
          <a:xfrm>
            <a:off x="175260" y="1501555"/>
            <a:ext cx="2067469" cy="484890"/>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講習会等の実施計画</a:t>
            </a:r>
          </a:p>
        </p:txBody>
      </p:sp>
      <p:graphicFrame>
        <p:nvGraphicFramePr>
          <p:cNvPr id="23" name="表 39">
            <a:extLst>
              <a:ext uri="{FF2B5EF4-FFF2-40B4-BE49-F238E27FC236}">
                <a16:creationId xmlns:a16="http://schemas.microsoft.com/office/drawing/2014/main" id="{D03AA972-F144-4E3D-8E19-598C3613324C}"/>
              </a:ext>
            </a:extLst>
          </p:cNvPr>
          <p:cNvGraphicFramePr>
            <a:graphicFrameLocks noGrp="1"/>
          </p:cNvGraphicFramePr>
          <p:nvPr>
            <p:extLst>
              <p:ext uri="{D42A27DB-BD31-4B8C-83A1-F6EECF244321}">
                <p14:modId xmlns:p14="http://schemas.microsoft.com/office/powerpoint/2010/main" val="1897692990"/>
              </p:ext>
            </p:extLst>
          </p:nvPr>
        </p:nvGraphicFramePr>
        <p:xfrm>
          <a:off x="408078" y="5467739"/>
          <a:ext cx="6638583" cy="741680"/>
        </p:xfrm>
        <a:graphic>
          <a:graphicData uri="http://schemas.openxmlformats.org/drawingml/2006/table">
            <a:tbl>
              <a:tblPr firstRow="1" bandRow="1">
                <a:tableStyleId>{5C22544A-7EE6-4342-B048-85BDC9FD1C3A}</a:tableStyleId>
              </a:tblPr>
              <a:tblGrid>
                <a:gridCol w="907036">
                  <a:extLst>
                    <a:ext uri="{9D8B030D-6E8A-4147-A177-3AD203B41FA5}">
                      <a16:colId xmlns:a16="http://schemas.microsoft.com/office/drawing/2014/main" val="1907046442"/>
                    </a:ext>
                  </a:extLst>
                </a:gridCol>
                <a:gridCol w="1432887">
                  <a:extLst>
                    <a:ext uri="{9D8B030D-6E8A-4147-A177-3AD203B41FA5}">
                      <a16:colId xmlns:a16="http://schemas.microsoft.com/office/drawing/2014/main" val="3040673181"/>
                    </a:ext>
                  </a:extLst>
                </a:gridCol>
                <a:gridCol w="2066413">
                  <a:extLst>
                    <a:ext uri="{9D8B030D-6E8A-4147-A177-3AD203B41FA5}">
                      <a16:colId xmlns:a16="http://schemas.microsoft.com/office/drawing/2014/main" val="929441181"/>
                    </a:ext>
                  </a:extLst>
                </a:gridCol>
                <a:gridCol w="2232247">
                  <a:extLst>
                    <a:ext uri="{9D8B030D-6E8A-4147-A177-3AD203B41FA5}">
                      <a16:colId xmlns:a16="http://schemas.microsoft.com/office/drawing/2014/main" val="1549066638"/>
                    </a:ext>
                  </a:extLst>
                </a:gridCol>
              </a:tblGrid>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支援員数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アシスタント数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HG丸ｺﾞｼｯｸM-PRO" panose="020F0600000000000000" pitchFamily="50" charset="-128"/>
                          <a:ea typeface="HG丸ｺﾞｼｯｸM-PRO" panose="020F0600000000000000" pitchFamily="50" charset="-128"/>
                        </a:rPr>
                        <a:t>基本講座：</a:t>
                      </a:r>
                      <a:r>
                        <a:rPr kumimoji="1" lang="ja-JP" altLang="en-US" sz="1200" dirty="0">
                          <a:latin typeface="HG丸ｺﾞｼｯｸM-PRO" panose="020F0600000000000000" pitchFamily="50" charset="-128"/>
                          <a:ea typeface="HG丸ｺﾞｼｯｸM-PRO" panose="020F0600000000000000" pitchFamily="50" charset="-128"/>
                        </a:rPr>
                        <a:t>実施コマ総数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応用講座：実施コマ総数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3985451"/>
                  </a:ext>
                </a:extLst>
              </a:tr>
              <a:tr h="370840">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1722368"/>
                  </a:ext>
                </a:extLst>
              </a:tr>
            </a:tbl>
          </a:graphicData>
        </a:graphic>
      </p:graphicFrame>
      <p:graphicFrame>
        <p:nvGraphicFramePr>
          <p:cNvPr id="17" name="表 39">
            <a:extLst>
              <a:ext uri="{FF2B5EF4-FFF2-40B4-BE49-F238E27FC236}">
                <a16:creationId xmlns:a16="http://schemas.microsoft.com/office/drawing/2014/main" id="{AC3565F3-DF10-4E08-852A-D09C55F95AF8}"/>
              </a:ext>
            </a:extLst>
          </p:cNvPr>
          <p:cNvGraphicFramePr>
            <a:graphicFrameLocks noGrp="1"/>
          </p:cNvGraphicFramePr>
          <p:nvPr>
            <p:extLst>
              <p:ext uri="{D42A27DB-BD31-4B8C-83A1-F6EECF244321}">
                <p14:modId xmlns:p14="http://schemas.microsoft.com/office/powerpoint/2010/main" val="2416944875"/>
              </p:ext>
            </p:extLst>
          </p:nvPr>
        </p:nvGraphicFramePr>
        <p:xfrm>
          <a:off x="399467" y="2881545"/>
          <a:ext cx="8516392" cy="828040"/>
        </p:xfrm>
        <a:graphic>
          <a:graphicData uri="http://schemas.openxmlformats.org/drawingml/2006/table">
            <a:tbl>
              <a:tblPr firstRow="1" bandRow="1">
                <a:tableStyleId>{5C22544A-7EE6-4342-B048-85BDC9FD1C3A}</a:tableStyleId>
              </a:tblPr>
              <a:tblGrid>
                <a:gridCol w="1004181">
                  <a:extLst>
                    <a:ext uri="{9D8B030D-6E8A-4147-A177-3AD203B41FA5}">
                      <a16:colId xmlns:a16="http://schemas.microsoft.com/office/drawing/2014/main" val="258361118"/>
                    </a:ext>
                  </a:extLst>
                </a:gridCol>
                <a:gridCol w="936104">
                  <a:extLst>
                    <a:ext uri="{9D8B030D-6E8A-4147-A177-3AD203B41FA5}">
                      <a16:colId xmlns:a16="http://schemas.microsoft.com/office/drawing/2014/main" val="1907046442"/>
                    </a:ext>
                  </a:extLst>
                </a:gridCol>
                <a:gridCol w="864096">
                  <a:extLst>
                    <a:ext uri="{9D8B030D-6E8A-4147-A177-3AD203B41FA5}">
                      <a16:colId xmlns:a16="http://schemas.microsoft.com/office/drawing/2014/main" val="1358353716"/>
                    </a:ext>
                  </a:extLst>
                </a:gridCol>
                <a:gridCol w="576064">
                  <a:extLst>
                    <a:ext uri="{9D8B030D-6E8A-4147-A177-3AD203B41FA5}">
                      <a16:colId xmlns:a16="http://schemas.microsoft.com/office/drawing/2014/main" val="1822842177"/>
                    </a:ext>
                  </a:extLst>
                </a:gridCol>
                <a:gridCol w="864096">
                  <a:extLst>
                    <a:ext uri="{9D8B030D-6E8A-4147-A177-3AD203B41FA5}">
                      <a16:colId xmlns:a16="http://schemas.microsoft.com/office/drawing/2014/main" val="3359930882"/>
                    </a:ext>
                  </a:extLst>
                </a:gridCol>
                <a:gridCol w="864096">
                  <a:extLst>
                    <a:ext uri="{9D8B030D-6E8A-4147-A177-3AD203B41FA5}">
                      <a16:colId xmlns:a16="http://schemas.microsoft.com/office/drawing/2014/main" val="2485195197"/>
                    </a:ext>
                  </a:extLst>
                </a:gridCol>
                <a:gridCol w="1008185">
                  <a:extLst>
                    <a:ext uri="{9D8B030D-6E8A-4147-A177-3AD203B41FA5}">
                      <a16:colId xmlns:a16="http://schemas.microsoft.com/office/drawing/2014/main" val="2531832844"/>
                    </a:ext>
                  </a:extLst>
                </a:gridCol>
                <a:gridCol w="795119">
                  <a:extLst>
                    <a:ext uri="{9D8B030D-6E8A-4147-A177-3AD203B41FA5}">
                      <a16:colId xmlns:a16="http://schemas.microsoft.com/office/drawing/2014/main" val="3712314725"/>
                    </a:ext>
                  </a:extLst>
                </a:gridCol>
                <a:gridCol w="874723">
                  <a:extLst>
                    <a:ext uri="{9D8B030D-6E8A-4147-A177-3AD203B41FA5}">
                      <a16:colId xmlns:a16="http://schemas.microsoft.com/office/drawing/2014/main" val="2171337573"/>
                    </a:ext>
                  </a:extLst>
                </a:gridCol>
                <a:gridCol w="729728">
                  <a:extLst>
                    <a:ext uri="{9D8B030D-6E8A-4147-A177-3AD203B41FA5}">
                      <a16:colId xmlns:a16="http://schemas.microsoft.com/office/drawing/2014/main" val="400001477"/>
                    </a:ext>
                  </a:extLst>
                </a:gridCol>
              </a:tblGrid>
              <a:tr h="370840">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電源の入れ方等</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電話のかけ方等</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アプリ等</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ネットの使い方等</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メール等の使い方</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地図アプリの使い方</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HG丸ｺﾞｼｯｸM-PRO" panose="020F0600000000000000" pitchFamily="50" charset="-128"/>
                          <a:ea typeface="HG丸ｺﾞｼｯｸM-PRO" panose="020F0600000000000000" pitchFamily="50" charset="-128"/>
                        </a:rPr>
                        <a:t>SNS</a:t>
                      </a:r>
                      <a:r>
                        <a:rPr kumimoji="1" lang="ja-JP" altLang="en-US" sz="1200" dirty="0">
                          <a:latin typeface="HG丸ｺﾞｼｯｸM-PRO" panose="020F0600000000000000" pitchFamily="50" charset="-128"/>
                          <a:ea typeface="HG丸ｺﾞｼｯｸM-PRO" panose="020F0600000000000000" pitchFamily="50" charset="-128"/>
                        </a:rPr>
                        <a:t>の使い方</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オンライン会議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安心・安全</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3985451"/>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実施コマ数</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1722368"/>
                  </a:ext>
                </a:extLst>
              </a:tr>
            </a:tbl>
          </a:graphicData>
        </a:graphic>
      </p:graphicFrame>
      <p:sp>
        <p:nvSpPr>
          <p:cNvPr id="14" name="Text Box 38">
            <a:extLst>
              <a:ext uri="{FF2B5EF4-FFF2-40B4-BE49-F238E27FC236}">
                <a16:creationId xmlns:a16="http://schemas.microsoft.com/office/drawing/2014/main" id="{BAF91487-722E-43ED-85E3-FBBD77E1E901}"/>
              </a:ext>
            </a:extLst>
          </p:cNvPr>
          <p:cNvSpPr txBox="1">
            <a:spLocks noChangeArrowheads="1"/>
          </p:cNvSpPr>
          <p:nvPr/>
        </p:nvSpPr>
        <p:spPr bwMode="auto">
          <a:xfrm>
            <a:off x="175259" y="2293055"/>
            <a:ext cx="2067469" cy="484890"/>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基本講座</a:t>
            </a:r>
            <a:endPar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5" name="Text Box 38">
            <a:extLst>
              <a:ext uri="{FF2B5EF4-FFF2-40B4-BE49-F238E27FC236}">
                <a16:creationId xmlns:a16="http://schemas.microsoft.com/office/drawing/2014/main" id="{C1A6CF9F-E6AA-44F6-88A8-F5EEF68C307F}"/>
              </a:ext>
            </a:extLst>
          </p:cNvPr>
          <p:cNvSpPr txBox="1">
            <a:spLocks noChangeArrowheads="1"/>
          </p:cNvSpPr>
          <p:nvPr/>
        </p:nvSpPr>
        <p:spPr bwMode="auto">
          <a:xfrm>
            <a:off x="144020" y="3758965"/>
            <a:ext cx="2067469" cy="484890"/>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応用講座</a:t>
            </a:r>
          </a:p>
        </p:txBody>
      </p:sp>
    </p:spTree>
    <p:extLst>
      <p:ext uri="{BB962C8B-B14F-4D97-AF65-F5344CB8AC3E}">
        <p14:creationId xmlns:p14="http://schemas.microsoft.com/office/powerpoint/2010/main" val="282893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488964"/>
            <a:ext cx="9144000"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291130" y="130417"/>
            <a:ext cx="8494634"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Arial" panose="020B0604020202020204" pitchFamily="34" charset="0"/>
              </a:rPr>
              <a:t>利用者向けデジタル活用支援推進事業（地域連携型）　事業全体概要図　</a:t>
            </a:r>
            <a:r>
              <a:rPr kumimoji="1" lang="en-US" altLang="ja-JP" sz="18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Arial" panose="020B0604020202020204" pitchFamily="34" charset="0"/>
              </a:rPr>
              <a:t>2/2</a:t>
            </a:r>
          </a:p>
        </p:txBody>
      </p:sp>
      <p:sp>
        <p:nvSpPr>
          <p:cNvPr id="2" name="テキスト ボックス 1"/>
          <p:cNvSpPr txBox="1"/>
          <p:nvPr/>
        </p:nvSpPr>
        <p:spPr>
          <a:xfrm>
            <a:off x="0" y="0"/>
            <a:ext cx="75212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様式３号</a:t>
            </a:r>
          </a:p>
        </p:txBody>
      </p:sp>
      <p:sp>
        <p:nvSpPr>
          <p:cNvPr id="15" name="テキスト ボックス 14">
            <a:extLst>
              <a:ext uri="{FF2B5EF4-FFF2-40B4-BE49-F238E27FC236}">
                <a16:creationId xmlns:a16="http://schemas.microsoft.com/office/drawing/2014/main" id="{C6136605-EC51-4B02-8558-0CD6E3E7DB00}"/>
              </a:ext>
            </a:extLst>
          </p:cNvPr>
          <p:cNvSpPr txBox="1"/>
          <p:nvPr/>
        </p:nvSpPr>
        <p:spPr>
          <a:xfrm>
            <a:off x="200275" y="6036067"/>
            <a:ext cx="861551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400" b="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事業全体概要図は、申請内容の訴求ポイント等を分かりやすく記述してください。</a:t>
            </a:r>
          </a:p>
        </p:txBody>
      </p:sp>
      <p:sp>
        <p:nvSpPr>
          <p:cNvPr id="21" name="Text Box 38">
            <a:extLst>
              <a:ext uri="{FF2B5EF4-FFF2-40B4-BE49-F238E27FC236}">
                <a16:creationId xmlns:a16="http://schemas.microsoft.com/office/drawing/2014/main" id="{E5D849BB-D680-4556-99A6-50B1E8EDCD59}"/>
              </a:ext>
            </a:extLst>
          </p:cNvPr>
          <p:cNvSpPr txBox="1">
            <a:spLocks noChangeArrowheads="1"/>
          </p:cNvSpPr>
          <p:nvPr/>
        </p:nvSpPr>
        <p:spPr bwMode="auto">
          <a:xfrm>
            <a:off x="200275" y="669524"/>
            <a:ext cx="2278851" cy="484890"/>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講師を確保・養成・管理</a:t>
            </a:r>
          </a:p>
        </p:txBody>
      </p:sp>
      <p:sp>
        <p:nvSpPr>
          <p:cNvPr id="22" name="正方形/長方形 21">
            <a:extLst>
              <a:ext uri="{FF2B5EF4-FFF2-40B4-BE49-F238E27FC236}">
                <a16:creationId xmlns:a16="http://schemas.microsoft.com/office/drawing/2014/main" id="{7A656175-D30E-45EA-91B0-24B1DB5A00EA}"/>
              </a:ext>
            </a:extLst>
          </p:cNvPr>
          <p:cNvSpPr/>
          <p:nvPr/>
        </p:nvSpPr>
        <p:spPr>
          <a:xfrm>
            <a:off x="517080" y="1055946"/>
            <a:ext cx="7981899" cy="1169551"/>
          </a:xfrm>
          <a:prstGeom prst="rect">
            <a:avLst/>
          </a:prstGeom>
          <a:noFill/>
        </p:spPr>
        <p:txBody>
          <a:bodyPr wrap="square">
            <a:spAutoFit/>
          </a:bodyPr>
          <a:lstStyle/>
          <a:p>
            <a:pPr marL="365125" marR="0" lvl="0" indent="-365125" algn="just"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a:t>
            </a: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①講師の確保については、各講師予定者のデジタル活用に関する講習等の受講履歴やデジタル活用に関する類似研修で取得しているスキル等、講師としてのレベル　等</a:t>
            </a:r>
          </a:p>
          <a:p>
            <a:pPr marL="365125" marR="0" lvl="0" indent="-365125"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　　②講師の養成については、デジタル活用に関する講習や資格取得への支援等、具体的な取組み　等</a:t>
            </a:r>
          </a:p>
          <a:p>
            <a:pPr marL="365125" marR="0" lvl="0" indent="-365125" algn="just" defTabSz="914400" rtl="0" eaLnBrk="1" fontAlgn="auto" latinLnBrk="0" hangingPunct="1">
              <a:lnSpc>
                <a:spcPct val="100000"/>
              </a:lnSpc>
              <a:spcBef>
                <a:spcPts val="0"/>
              </a:spcBef>
              <a:spcAft>
                <a:spcPts val="0"/>
              </a:spcAft>
              <a:buClrTx/>
              <a:buSzTx/>
              <a:buFontTx/>
              <a:buNone/>
              <a:tabLst>
                <a:tab pos="365125" algn="l"/>
              </a:tabLst>
              <a:defRPr/>
            </a:pP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　　③講師の管理については、最新情報で講習会等が実施できるよう講師への連絡・指示　等</a:t>
            </a:r>
            <a:endParaRPr kumimoji="1" lang="en-US" altLang="ja-JP"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endParaRPr>
          </a:p>
          <a:p>
            <a:pPr marL="365125" marR="0" lvl="0" indent="-365125" algn="just" defTabSz="914400" rtl="0" eaLnBrk="1" fontAlgn="auto" latinLnBrk="0" hangingPunct="1">
              <a:lnSpc>
                <a:spcPct val="100000"/>
              </a:lnSpc>
              <a:spcBef>
                <a:spcPts val="0"/>
              </a:spcBef>
              <a:spcAft>
                <a:spcPts val="0"/>
              </a:spcAft>
              <a:buClrTx/>
              <a:buSzTx/>
              <a:buFontTx/>
              <a:buNone/>
              <a:tabLst>
                <a:tab pos="365125" algn="l"/>
              </a:tabLst>
              <a:defRPr/>
            </a:pPr>
            <a:r>
              <a:rPr kumimoji="1" lang="ja-JP" altLang="en-US" sz="1400" b="0" i="0" u="none" strike="noStrike" kern="100" cap="none" spc="0" normalizeH="0" baseline="0" noProof="0" dirty="0">
                <a:ln>
                  <a:noFill/>
                </a:ln>
                <a:solidFill>
                  <a:srgbClr val="FF0000"/>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rPr>
              <a:t>　について、分かりやすく表示してください。　</a:t>
            </a:r>
          </a:p>
        </p:txBody>
      </p:sp>
      <p:sp>
        <p:nvSpPr>
          <p:cNvPr id="24" name="Text Box 38">
            <a:extLst>
              <a:ext uri="{FF2B5EF4-FFF2-40B4-BE49-F238E27FC236}">
                <a16:creationId xmlns:a16="http://schemas.microsoft.com/office/drawing/2014/main" id="{DB681732-C6FA-4B0B-A1A5-D5691F3BF617}"/>
              </a:ext>
            </a:extLst>
          </p:cNvPr>
          <p:cNvSpPr txBox="1">
            <a:spLocks noChangeArrowheads="1"/>
          </p:cNvSpPr>
          <p:nvPr/>
        </p:nvSpPr>
        <p:spPr bwMode="auto">
          <a:xfrm>
            <a:off x="3542977" y="5728838"/>
            <a:ext cx="2745424" cy="397701"/>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endPar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 name="Text Box 38">
            <a:extLst>
              <a:ext uri="{FF2B5EF4-FFF2-40B4-BE49-F238E27FC236}">
                <a16:creationId xmlns:a16="http://schemas.microsoft.com/office/drawing/2014/main" id="{BE726829-9494-4740-AC5D-9B9D8ADE7C64}"/>
              </a:ext>
            </a:extLst>
          </p:cNvPr>
          <p:cNvSpPr txBox="1">
            <a:spLocks noChangeArrowheads="1"/>
          </p:cNvSpPr>
          <p:nvPr/>
        </p:nvSpPr>
        <p:spPr bwMode="auto">
          <a:xfrm>
            <a:off x="3059831" y="2369774"/>
            <a:ext cx="3228569" cy="325903"/>
          </a:xfrm>
          <a:prstGeom prst="rect">
            <a:avLst/>
          </a:prstGeom>
          <a:noFill/>
          <a:ln>
            <a:noFill/>
          </a:ln>
        </p:spPr>
        <p:txBody>
          <a:bodyPr rot="0" vert="horz" wrap="square" lIns="74295" tIns="8890" rIns="74295" bIns="8890" anchor="ctr" anchorCtr="0" upright="1">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0" lang="ja-JP" altLang="en-US" sz="1400" b="0" i="0" u="none" strike="noStrike" kern="100" cap="none" spc="0" normalizeH="0" baseline="0" noProof="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講習会等の</a:t>
            </a:r>
            <a:r>
              <a:rPr kumimoji="0" lang="ja-JP" altLang="en-US" sz="1400" b="0" i="0" u="none" strike="noStrike" kern="100" cap="none" spc="0" normalizeH="0" baseline="0" noProof="0" dirty="0">
                <a:ln>
                  <a:noFill/>
                </a:ln>
                <a:solidFill>
                  <a:sysClr val="windowText" lastClr="000000"/>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実施イメージ</a:t>
            </a:r>
          </a:p>
        </p:txBody>
      </p:sp>
    </p:spTree>
    <p:extLst>
      <p:ext uri="{BB962C8B-B14F-4D97-AF65-F5344CB8AC3E}">
        <p14:creationId xmlns:p14="http://schemas.microsoft.com/office/powerpoint/2010/main" val="21333072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298</Words>
  <Application>Microsoft Office PowerPoint</Application>
  <PresentationFormat>画面に合わせる (4:3)</PresentationFormat>
  <Paragraphs>39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ＭＳ Ｐ明朝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2021-04-22T06:22:06Z</dcterms:created>
  <dcterms:modified xsi:type="dcterms:W3CDTF">2021-05-29T08:11:59Z</dcterms:modified>
</cp:coreProperties>
</file>